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266" r:id="rId9"/>
    <p:sldId id="265" r:id="rId10"/>
    <p:sldId id="269" r:id="rId11"/>
    <p:sldId id="270" r:id="rId12"/>
    <p:sldId id="271" r:id="rId13"/>
    <p:sldId id="272" r:id="rId14"/>
    <p:sldId id="268" r:id="rId15"/>
    <p:sldId id="267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5" r:id="rId26"/>
    <p:sldId id="284" r:id="rId27"/>
    <p:sldId id="286" r:id="rId28"/>
    <p:sldId id="298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315" r:id="rId41"/>
    <p:sldId id="301" r:id="rId42"/>
    <p:sldId id="302" r:id="rId43"/>
    <p:sldId id="303" r:id="rId44"/>
    <p:sldId id="304" r:id="rId45"/>
    <p:sldId id="258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05" r:id="rId54"/>
    <p:sldId id="313" r:id="rId55"/>
    <p:sldId id="31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5"/>
  </p:normalViewPr>
  <p:slideViewPr>
    <p:cSldViewPr snapToGrid="0">
      <p:cViewPr>
        <p:scale>
          <a:sx n="66" d="100"/>
          <a:sy n="66" d="100"/>
        </p:scale>
        <p:origin x="2576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83CC-584B-5F29-85C7-F6B8068E0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13C6D-5A86-6B1B-0ECF-AC3F52143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05684-1565-0DF8-831C-6CAAE7E6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CE542-8A59-5471-59D3-7060121D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E5F4B-8A8E-E446-DA3D-6FBB08597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AE86-E79B-E429-43A7-04151912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3F4D2-CCD5-8687-CBD1-2D411A926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8077A-688C-A632-D1A5-06B7417C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7AB40-C25B-3CC6-B73C-1A9EC50F0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EAA83-D3E7-8FC1-4B6E-B3CFF176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3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4618A-D346-2E76-DC27-C88C991D8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D9A8B-F867-122F-8BAD-340CDAAA6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9450B-50E2-C06D-7844-1F88D600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4160C-48A3-35DF-496A-81AE544A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28D76-55B4-BA83-3548-05EB607A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8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BD3C-0873-D870-562B-C4207087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6EB5E-C7D1-0D70-2DB3-3E581401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97D31-FED9-341B-D739-348C0BD0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C6823-C499-442B-DC63-66A50289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2EFC5-C142-A51F-2120-90714A61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6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FB21-C19E-5CAC-83E5-AA62EC3C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7A71-6850-0F14-AC3F-B3CC922A1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CF24E-4315-AB1C-5C93-C296DA21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54112-B16C-5D52-A848-E84B6CA2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51CE8-B93B-DB5A-3EFD-23A94289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8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FECF-CBB1-80E7-B051-2C07101B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4BFD4-6E05-76A5-A880-324B44132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03D76-3357-2238-0AB4-3BCE2C590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E21B8-D21E-1A4C-4912-6F8CE21C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022A9-FEE4-59AA-5AE2-F68009A7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CEC0-C1CF-6724-E894-13F52278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1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4536-90CD-8169-1A4B-ED98F326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0F7A7-49D1-640E-648F-4ABD2D68A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80DDC-21F3-9904-8FD4-70128ABB2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FA642-E7FC-94AC-4425-3C6BF04D0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04D4F-ACDE-17C1-B001-E477153BD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12A3D1-CA20-B8DB-5FDE-CAEEE032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BC663B-764D-9141-8A31-3D102361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85DEB-494B-F141-86D4-1F8F1E96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9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C0A7-2C06-CB0B-2460-9AF2FAC6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E73D5-A01C-84A8-2AA5-66A4BCE4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6D94C-51BC-DD3F-4749-F06F3367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ABEC3-B261-2047-C047-11E3282C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F4FC6-E213-A20A-B569-B7F0C3F3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F363C-34D4-DE4C-3C9E-0AC74C83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A87EC-9811-15ED-9CA3-DF641D5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3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54B9-AA37-4EAF-92DF-C2C22CCF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3B5C1-62F5-32B4-B846-B4DB9E02D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F9BE9-A6C2-17F4-C3F6-E5DEE7D21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52867-FBA4-5FBC-7587-0FB6F77E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51640-665A-2213-B864-1853BB14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0D9D2-1BBE-0B39-828D-21B46B7B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1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471-1DCD-0754-5E3F-E34196AD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0F060-B1F5-9D92-EFA5-0CCDFDA99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8D8D3-0E8D-21BA-7741-402D80E0C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C3BD4-A60A-47F8-B76C-4A458D6B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02C10-8299-5CE7-EE07-ED6F97A2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78EF7-9F27-047A-CB73-5F006175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AB784-DA5F-D562-7B30-119C5807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CDCDA-C198-3E04-6791-D6B033A95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075A-A6BE-1E78-1245-BC2B80F34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BC87C-E6FE-F346-AA3A-12961DB22581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4C9B-4CDE-632D-89B6-2830FC28A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819E1-AE49-A7B1-906D-6670EDA3D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52A6D-5136-174B-B416-097F90C6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5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image" Target="../media/image18.gif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12" Type="http://schemas.openxmlformats.org/officeDocument/2006/relationships/image" Target="../media/image17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16.gif"/><Relationship Id="rId5" Type="http://schemas.openxmlformats.org/officeDocument/2006/relationships/image" Target="../media/image10.gif"/><Relationship Id="rId10" Type="http://schemas.openxmlformats.org/officeDocument/2006/relationships/image" Target="../media/image15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F971-07AE-5632-E147-720292FE81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and Animation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4C323-A4AD-BF01-3309-9331D320B5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46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6821-D8E8-7AC3-76FE-4217A4F3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1BC7-2C30-1915-9139-34C218226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visual features can be processed </a:t>
            </a:r>
            <a:r>
              <a:rPr lang="en-US" i="1" dirty="0"/>
              <a:t>before </a:t>
            </a:r>
            <a:r>
              <a:rPr lang="en-US" dirty="0"/>
              <a:t>a viewer focuses attention</a:t>
            </a:r>
          </a:p>
          <a:p>
            <a:pPr lvl="1"/>
            <a:r>
              <a:rPr lang="en-US" dirty="0"/>
              <a:t>Usually defined as &lt;250ms</a:t>
            </a:r>
          </a:p>
          <a:p>
            <a:pPr lvl="1"/>
            <a:r>
              <a:rPr lang="en-US" dirty="0"/>
              <a:t>Eye movements take &gt;200ms to react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C72657-F603-8110-9582-B02E806E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91" y="3584575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54B48-B2E0-6DA9-375F-C5C42541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783" y="3584575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13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7B285-2F7F-91F3-D473-45801B50E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4156-FB71-7901-BF27-6161B012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D9111-78A5-F014-F993-6BEBA74DA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applied to different tasks: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60E2DC-FCEB-1DAE-AD41-34F92B2F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3" y="2547144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1E32F765-976B-1828-C6AF-6612031D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10" y="2547144"/>
            <a:ext cx="2908299" cy="290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7FDA063-63D2-9564-76CB-7CCFBB58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315" y="2547144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F20CFC-4ABD-8341-471D-A913AF2BBAFA}"/>
              </a:ext>
            </a:extLst>
          </p:cNvPr>
          <p:cNvSpPr/>
          <p:nvPr/>
        </p:nvSpPr>
        <p:spPr>
          <a:xfrm>
            <a:off x="8781237" y="3435847"/>
            <a:ext cx="179191" cy="1791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58DDB3-9CB0-BC3D-5803-7E94B3DC0388}"/>
              </a:ext>
            </a:extLst>
          </p:cNvPr>
          <p:cNvSpPr/>
          <p:nvPr/>
        </p:nvSpPr>
        <p:spPr>
          <a:xfrm>
            <a:off x="9158130" y="4316482"/>
            <a:ext cx="179191" cy="1791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26E470-0E46-D80A-7A50-4B2548CA7257}"/>
              </a:ext>
            </a:extLst>
          </p:cNvPr>
          <p:cNvSpPr/>
          <p:nvPr/>
        </p:nvSpPr>
        <p:spPr>
          <a:xfrm>
            <a:off x="9556269" y="3100586"/>
            <a:ext cx="179191" cy="1791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5B0CE-D6EE-8AFE-422C-F7C205155F7C}"/>
              </a:ext>
            </a:extLst>
          </p:cNvPr>
          <p:cNvSpPr txBox="1"/>
          <p:nvPr/>
        </p:nvSpPr>
        <p:spPr>
          <a:xfrm>
            <a:off x="838200" y="5631537"/>
            <a:ext cx="231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identification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3DB5F-A249-9988-A19C-4EA18DA1F222}"/>
              </a:ext>
            </a:extLst>
          </p:cNvPr>
          <p:cNvSpPr txBox="1"/>
          <p:nvPr/>
        </p:nvSpPr>
        <p:spPr>
          <a:xfrm>
            <a:off x="4492810" y="5634900"/>
            <a:ext cx="231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Boundary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17D53-1406-A635-5085-4409A0EE319F}"/>
              </a:ext>
            </a:extLst>
          </p:cNvPr>
          <p:cNvSpPr txBox="1"/>
          <p:nvPr/>
        </p:nvSpPr>
        <p:spPr>
          <a:xfrm>
            <a:off x="8147420" y="5631537"/>
            <a:ext cx="231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Counting</a:t>
            </a:r>
          </a:p>
        </p:txBody>
      </p:sp>
    </p:spTree>
    <p:extLst>
      <p:ext uri="{BB962C8B-B14F-4D97-AF65-F5344CB8AC3E}">
        <p14:creationId xmlns:p14="http://schemas.microsoft.com/office/powerpoint/2010/main" val="427209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19BA-02A7-0852-BBA5-7BA62AA7E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286E-D717-D000-7BF9-2795970C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B0A-DA10-29B9-8C1F-2CA42158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Pre-attentive counting: </a:t>
            </a:r>
            <a:r>
              <a:rPr lang="en-US" i="1" dirty="0" err="1"/>
              <a:t>subtizing</a:t>
            </a:r>
            <a:endParaRPr lang="en-US" i="1" dirty="0"/>
          </a:p>
          <a:p>
            <a:pPr lvl="1"/>
            <a:r>
              <a:rPr lang="en-US" dirty="0"/>
              <a:t>Humans can usually count up to 4-5 elements in parallel</a:t>
            </a:r>
          </a:p>
          <a:p>
            <a:pPr lvl="1"/>
            <a:r>
              <a:rPr lang="en-US" dirty="0"/>
              <a:t>Beyond that counting time increases dramatically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4C8C90-FB97-450D-5EBA-2830BF1C4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3382963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846B46-3DC9-DC6D-A25C-49F0E5EAD743}"/>
              </a:ext>
            </a:extLst>
          </p:cNvPr>
          <p:cNvSpPr txBox="1"/>
          <p:nvPr/>
        </p:nvSpPr>
        <p:spPr>
          <a:xfrm>
            <a:off x="4546600" y="4318298"/>
            <a:ext cx="279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circles?</a:t>
            </a:r>
          </a:p>
          <a:p>
            <a:endParaRPr lang="en-US" dirty="0"/>
          </a:p>
          <a:p>
            <a:r>
              <a:rPr lang="en-US" dirty="0"/>
              <a:t>How may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circles?</a:t>
            </a:r>
          </a:p>
        </p:txBody>
      </p:sp>
    </p:spTree>
    <p:extLst>
      <p:ext uri="{BB962C8B-B14F-4D97-AF65-F5344CB8AC3E}">
        <p14:creationId xmlns:p14="http://schemas.microsoft.com/office/powerpoint/2010/main" val="409375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84BE3-08DC-B6A0-18E9-06B68541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381B-6853-46CE-342B-63ABA7D8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B2B3A10-1B07-8243-C602-B65A5A4B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930400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3F8F5E3-BB00-1B39-23F6-09C61C661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930400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86ADD869-B4DC-8378-50C7-6EE187E5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930400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03EC33B3-D903-D8B5-9A19-00CA5169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930400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135D2729-8CC6-A7EF-05E3-CC5E9ACCB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1930400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8FD584ED-75A6-2A7B-65CE-5C0EE9194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575" y="1930399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DC6392F4-2BE2-BD86-3ADD-B9D13E179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866460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38F91251-E382-9577-6F93-C7D4C3E0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3866459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510F4D4C-5EB2-8E64-24E8-96B6ED47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3866459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>
            <a:extLst>
              <a:ext uri="{FF2B5EF4-FFF2-40B4-BE49-F238E27FC236}">
                <a16:creationId xmlns:a16="http://schemas.microsoft.com/office/drawing/2014/main" id="{8B02633D-B3A3-090F-C1A1-B37BA50A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3866459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>
            <a:extLst>
              <a:ext uri="{FF2B5EF4-FFF2-40B4-BE49-F238E27FC236}">
                <a16:creationId xmlns:a16="http://schemas.microsoft.com/office/drawing/2014/main" id="{11BCBC73-E367-7E2A-4A33-49B8E44C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3886886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>
            <a:extLst>
              <a:ext uri="{FF2B5EF4-FFF2-40B4-BE49-F238E27FC236}">
                <a16:creationId xmlns:a16="http://schemas.microsoft.com/office/drawing/2014/main" id="{7CEE38C0-8B10-23BF-065B-E1CA2456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862" y="3866459"/>
            <a:ext cx="1352550" cy="136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14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7863D-1FCA-557D-F6DF-4A9D6860D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853D-757C-A452-C26D-5D23F523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8636C-1641-4B7E-DA67-8B868A80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red-circle in the following image?</a:t>
            </a:r>
          </a:p>
        </p:txBody>
      </p:sp>
    </p:spTree>
    <p:extLst>
      <p:ext uri="{BB962C8B-B14F-4D97-AF65-F5344CB8AC3E}">
        <p14:creationId xmlns:p14="http://schemas.microsoft.com/office/powerpoint/2010/main" val="209887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0AA5B-1417-1595-3377-D72BF3A58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9AFB-15B3-400D-3AE1-3B75F7F6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84C1-DC3C-48F2-DD89-5C1D3B9A0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AB5D65-F833-7E88-67D1-BFF0A9D61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655" y="2400903"/>
            <a:ext cx="3256690" cy="320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04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DA12-62D4-6A6B-1154-BD106667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701A-9961-3DD1-52CA-C0C0F4B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CC40-BED6-CE6E-6698-1956CEFD2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Conjunctions of features are usually </a:t>
            </a:r>
            <a:r>
              <a:rPr lang="en-US" b="1" dirty="0"/>
              <a:t>not </a:t>
            </a:r>
            <a:r>
              <a:rPr lang="en-US" dirty="0"/>
              <a:t>pre-attentive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A5DE43-1F70-525F-CABA-987C4028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05" y="2613628"/>
            <a:ext cx="3256690" cy="320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25AA08B4-AFBD-A209-ECE7-22CE3A1F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97" y="2759868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6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A437-0578-B874-7418-E55DC01B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feature hierarchies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CB20D53-FD32-FCB8-29D8-EF39DC6D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42900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CB8720C-6795-E2A3-498B-E0A0DC5B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42900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523A61BB-64DC-D478-F779-324725C6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342900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797B651E-06D4-7B4A-11CA-E2DD1FCD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4" y="342900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9BC1BF-EC10-0D26-CA57-0916388E6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Color is generally prioritized over shape</a:t>
            </a:r>
          </a:p>
        </p:txBody>
      </p:sp>
    </p:spTree>
    <p:extLst>
      <p:ext uri="{BB962C8B-B14F-4D97-AF65-F5344CB8AC3E}">
        <p14:creationId xmlns:p14="http://schemas.microsoft.com/office/powerpoint/2010/main" val="47596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2003-197D-8C65-42F7-1A87CB22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animation?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97D71-9E44-1A8B-AB96-71D41DFFE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Motion generally </a:t>
            </a:r>
            <a:r>
              <a:rPr lang="en-US" b="1" dirty="0"/>
              <a:t>is </a:t>
            </a:r>
            <a:r>
              <a:rPr lang="en-US" dirty="0"/>
              <a:t>a pre-attentive feature!</a:t>
            </a:r>
          </a:p>
          <a:p>
            <a:pPr lvl="1"/>
            <a:r>
              <a:rPr lang="en-US" dirty="0"/>
              <a:t>We are highly sensitive to motion, stronger than color &amp; shape!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243E3BD-ABE5-92E2-DB64-25B39591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4" y="3054350"/>
            <a:ext cx="22225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887C4F8-5076-FCD7-36EF-C5643F32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2" y="3054350"/>
            <a:ext cx="22225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80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460A-5FDF-DF61-B6F6-40D6E31A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2DC6-B194-8C30-5618-DC78387D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principles for how humans perceive images</a:t>
            </a:r>
          </a:p>
          <a:p>
            <a:pPr lvl="1"/>
            <a:r>
              <a:rPr lang="en-US" dirty="0"/>
              <a:t>Outlined by by the Gestalt Psychologists incl. Max Wertheimer (1880-1943), Wolfgang Köhler (1887-1967) and Kurt </a:t>
            </a:r>
            <a:r>
              <a:rPr lang="en-US" dirty="0" err="1"/>
              <a:t>Koffka</a:t>
            </a:r>
            <a:r>
              <a:rPr lang="en-US" dirty="0"/>
              <a:t> (1886-1941)</a:t>
            </a:r>
          </a:p>
          <a:p>
            <a:r>
              <a:rPr lang="en-US" dirty="0"/>
              <a:t>Focus on how to we </a:t>
            </a:r>
            <a:r>
              <a:rPr lang="en-US" b="1" dirty="0"/>
              <a:t>group</a:t>
            </a:r>
            <a:r>
              <a:rPr lang="en-US" dirty="0"/>
              <a:t> elements in an image</a:t>
            </a:r>
          </a:p>
        </p:txBody>
      </p:sp>
    </p:spTree>
    <p:extLst>
      <p:ext uri="{BB962C8B-B14F-4D97-AF65-F5344CB8AC3E}">
        <p14:creationId xmlns:p14="http://schemas.microsoft.com/office/powerpoint/2010/main" val="375189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D295-78C2-51DB-64E1-85AE7034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4C103-53D4-7E0B-0DCD-8D6601692B89}"/>
              </a:ext>
            </a:extLst>
          </p:cNvPr>
          <p:cNvSpPr txBox="1"/>
          <p:nvPr/>
        </p:nvSpPr>
        <p:spPr>
          <a:xfrm>
            <a:off x="584605" y="2844224"/>
            <a:ext cx="118208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1281768756138976546984506985604982826762</a:t>
            </a:r>
          </a:p>
          <a:p>
            <a:r>
              <a:rPr lang="en-US" sz="4000" dirty="0"/>
              <a:t>9809858458224509856458945098450980943585</a:t>
            </a:r>
          </a:p>
          <a:p>
            <a:r>
              <a:rPr lang="en-US" sz="4000" dirty="0"/>
              <a:t>9091030209905959595772564675050678904567</a:t>
            </a:r>
          </a:p>
          <a:p>
            <a:r>
              <a:rPr lang="en-US" sz="4000" dirty="0"/>
              <a:t>8845789809821677654876364908560912949686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F74DF-8116-08F7-C88E-91E4F7B79D80}"/>
              </a:ext>
            </a:extLst>
          </p:cNvPr>
          <p:cNvSpPr txBox="1"/>
          <p:nvPr/>
        </p:nvSpPr>
        <p:spPr>
          <a:xfrm>
            <a:off x="584605" y="2005846"/>
            <a:ext cx="302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3’s?</a:t>
            </a:r>
          </a:p>
        </p:txBody>
      </p:sp>
    </p:spTree>
    <p:extLst>
      <p:ext uri="{BB962C8B-B14F-4D97-AF65-F5344CB8AC3E}">
        <p14:creationId xmlns:p14="http://schemas.microsoft.com/office/powerpoint/2010/main" val="400241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84FF-137E-478C-79B2-79FB2A3A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figure-ground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3DCD-B19C-9927-1C59-BB158F40D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separate images into a </a:t>
            </a:r>
            <a:r>
              <a:rPr lang="en-US" i="1" dirty="0"/>
              <a:t>subject</a:t>
            </a:r>
            <a:r>
              <a:rPr lang="en-US" dirty="0"/>
              <a:t> (figure) and background</a:t>
            </a:r>
          </a:p>
          <a:p>
            <a:pPr lvl="1"/>
            <a:r>
              <a:rPr lang="en-US" dirty="0"/>
              <a:t>The figure is the dominant shape in the image</a:t>
            </a:r>
          </a:p>
          <a:p>
            <a:pPr lvl="1"/>
            <a:r>
              <a:rPr lang="en-US" dirty="0">
                <a:latin typeface="Verdana" panose="020B0604030504040204" pitchFamily="34" charset="0"/>
              </a:rPr>
              <a:t>This can be ambiguous!</a:t>
            </a:r>
          </a:p>
          <a:p>
            <a:pPr lvl="1"/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415ADBF-F38D-A677-F7AA-F3E3AE54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3609974"/>
            <a:ext cx="2766252" cy="28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083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478A-1E5D-CEBF-4657-DCD69C871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6DB7-569F-D204-5244-090A2F2E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16474-C3DA-711F-F9F0-E1EB6C0F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picture are the dots organized in </a:t>
            </a:r>
            <a:r>
              <a:rPr lang="en-US" i="1" dirty="0"/>
              <a:t>columns</a:t>
            </a:r>
            <a:r>
              <a:rPr lang="en-US" dirty="0"/>
              <a:t> or </a:t>
            </a:r>
            <a:r>
              <a:rPr lang="en-US" i="1" dirty="0"/>
              <a:t>rows?</a:t>
            </a:r>
            <a:endParaRPr lang="en-US" dirty="0">
              <a:latin typeface="Verdana" panose="020B0604030504040204" pitchFamily="34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7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88207-B798-65F8-6E2C-B6B7489BF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5B4E-3D00-F388-7308-A1389A05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9756D-BF89-3CFA-0D2B-E325AC6D1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picture are the dots organized in </a:t>
            </a:r>
            <a:r>
              <a:rPr lang="en-US" i="1" dirty="0"/>
              <a:t>columns</a:t>
            </a:r>
            <a:r>
              <a:rPr lang="en-US" dirty="0"/>
              <a:t> or </a:t>
            </a:r>
            <a:r>
              <a:rPr lang="en-US" i="1" dirty="0"/>
              <a:t>rows?</a:t>
            </a:r>
            <a:endParaRPr lang="en-US" dirty="0">
              <a:latin typeface="Verdana" panose="020B0604030504040204" pitchFamily="34" charset="0"/>
            </a:endParaRPr>
          </a:p>
          <a:p>
            <a:pPr lvl="1"/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DF77761-36C5-B2AA-ECB6-92C4AAAC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2781299"/>
            <a:ext cx="3263900" cy="31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2D114FE-80DC-D305-E9B7-2CBAF9205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2933699"/>
            <a:ext cx="3263900" cy="31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52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76BD-ACD3-361B-C1F5-826DAE05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B493-ADED-DCC0-F457-01326C1F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8F72-13C8-7529-1A7E-F25D24AA9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picture are the dots organized in </a:t>
            </a:r>
            <a:r>
              <a:rPr lang="en-US" i="1" dirty="0"/>
              <a:t>columns</a:t>
            </a:r>
            <a:r>
              <a:rPr lang="en-US" dirty="0"/>
              <a:t> or </a:t>
            </a:r>
            <a:r>
              <a:rPr lang="en-US" i="1" dirty="0"/>
              <a:t>rows?</a:t>
            </a:r>
            <a:endParaRPr lang="en-US" dirty="0">
              <a:latin typeface="Verdana" panose="020B0604030504040204" pitchFamily="34" charset="0"/>
            </a:endParaRPr>
          </a:p>
          <a:p>
            <a:pPr lvl="1"/>
            <a:endParaRPr 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C0FA345E-281B-66FC-0E40-740DB94B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641637"/>
            <a:ext cx="3067050" cy="316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84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8304F-9766-F5F1-88DE-8EA20430E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A4BB-74FC-7DE7-A262-FC293215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EC69C-8897-D8A0-B8A1-5C928013E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  <a:p>
            <a:pPr lvl="1"/>
            <a:r>
              <a:rPr lang="en-US" dirty="0">
                <a:latin typeface="Verdana" panose="020B0604030504040204" pitchFamily="34" charset="0"/>
              </a:rPr>
              <a:t>Group objects based on their relative proximity</a:t>
            </a:r>
          </a:p>
          <a:p>
            <a:pPr lvl="1"/>
            <a:endParaRPr 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EED07FA-6B06-8233-5EDF-F64CB2E8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2" y="3082278"/>
            <a:ext cx="3067050" cy="316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8100805-BE64-82E6-117D-32E6E0CC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3146163"/>
            <a:ext cx="3263900" cy="31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E2097F4-068F-B57B-860C-801EB6C9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49" y="3327138"/>
            <a:ext cx="3263900" cy="31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FA619C7-BCE5-1EED-F1D6-246D6E3D0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2" y="3240092"/>
            <a:ext cx="3067050" cy="316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85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0A7-AF1C-3748-93C5-DB72C9DC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CEAE-6146-01E5-4568-39EAB60B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FB72-5108-3AF5-7580-CD31BA47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  <a:p>
            <a:pPr lvl="1"/>
            <a:r>
              <a:rPr lang="en-US" dirty="0">
                <a:latin typeface="Verdana" panose="020B0604030504040204" pitchFamily="34" charset="0"/>
              </a:rPr>
              <a:t>Group objects based on their relative proximity</a:t>
            </a:r>
          </a:p>
          <a:p>
            <a:pPr lvl="1"/>
            <a:r>
              <a:rPr lang="en-US" dirty="0">
                <a:latin typeface="Verdana" panose="020B0604030504040204" pitchFamily="34" charset="0"/>
              </a:rPr>
              <a:t>Three groups of 2 and one lone line:</a:t>
            </a:r>
          </a:p>
          <a:p>
            <a:pPr lvl="1"/>
            <a:endParaRPr 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3D282DCB-EEF3-854C-D273-5C73237B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1294"/>
            <a:ext cx="9432073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99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D1928-8514-288A-1B71-200D630BC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0CA3-C00B-4BA5-31CD-0A4D164C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F5D63-9941-4FC9-CC2C-44A8FDC6B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picture are the dots organized in </a:t>
            </a:r>
            <a:r>
              <a:rPr lang="en-US" i="1" dirty="0"/>
              <a:t>columns</a:t>
            </a:r>
            <a:r>
              <a:rPr lang="en-US" dirty="0"/>
              <a:t> or </a:t>
            </a:r>
            <a:r>
              <a:rPr lang="en-US" i="1" dirty="0"/>
              <a:t>rows?</a:t>
            </a:r>
            <a:endParaRPr lang="en-US" dirty="0">
              <a:latin typeface="Verdana" panose="020B0604030504040204" pitchFamily="34" charset="0"/>
            </a:endParaRPr>
          </a:p>
          <a:p>
            <a:pPr lvl="1"/>
            <a:endParaRPr 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9C997BA7-2FF6-B59E-8D23-A1311DD7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233" y="2850225"/>
            <a:ext cx="3887534" cy="36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561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2815-B64E-A0B2-CC65-AE0BCA6B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D1BC-3B56-D0D4-044A-D5789A28B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picture are the shapes organized in </a:t>
            </a:r>
            <a:r>
              <a:rPr lang="en-US" i="1" dirty="0"/>
              <a:t>columns</a:t>
            </a:r>
            <a:r>
              <a:rPr lang="en-US" dirty="0"/>
              <a:t> or </a:t>
            </a:r>
            <a:r>
              <a:rPr lang="en-US" i="1" dirty="0"/>
              <a:t>rows?</a:t>
            </a:r>
            <a:endParaRPr lang="en-US" dirty="0">
              <a:latin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B580FE6D-D028-7029-5D07-6FB5260FE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2845525"/>
            <a:ext cx="3892550" cy="36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70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C772-B54C-F4F5-D5B2-984F05A0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EDB0-999D-1441-9DFB-CD837027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9BF56-2284-3A7D-3AE9-A286D73D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picture are the shapes organized in </a:t>
            </a:r>
            <a:r>
              <a:rPr lang="en-US" i="1" dirty="0"/>
              <a:t>columns</a:t>
            </a:r>
            <a:r>
              <a:rPr lang="en-US" dirty="0"/>
              <a:t> or </a:t>
            </a:r>
            <a:r>
              <a:rPr lang="en-US" i="1" dirty="0"/>
              <a:t>rows?</a:t>
            </a:r>
            <a:endParaRPr lang="en-US" dirty="0">
              <a:latin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C9680A0-BC68-91FE-6713-09D04FDE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2845525"/>
            <a:ext cx="3892550" cy="36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743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1212-E03C-A179-5748-FDC20C9C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01B29-A252-5EC1-720D-EDB4C1BBE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see 3.5 squares or 2.5 “I” shapes?</a:t>
            </a:r>
          </a:p>
          <a:p>
            <a:pPr lvl="1"/>
            <a:endParaRPr 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66D3F56-35E8-BCD5-9C49-6EA3C695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998913"/>
            <a:ext cx="7968476" cy="21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4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1B959-166E-B10C-1090-64D45154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8A93-FDC3-2A6F-2DB9-9B284087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234FD-EA0F-0685-9917-13970FBEAEA8}"/>
              </a:ext>
            </a:extLst>
          </p:cNvPr>
          <p:cNvSpPr txBox="1"/>
          <p:nvPr/>
        </p:nvSpPr>
        <p:spPr>
          <a:xfrm>
            <a:off x="584605" y="2844224"/>
            <a:ext cx="118208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12817687561</a:t>
            </a:r>
            <a:r>
              <a:rPr lang="en-US" sz="4000" dirty="0">
                <a:solidFill>
                  <a:srgbClr val="FF0000"/>
                </a:solidFill>
              </a:rPr>
              <a:t>3</a:t>
            </a:r>
            <a:r>
              <a:rPr lang="en-US" sz="4000" dirty="0"/>
              <a:t>8976546984506985604982826762</a:t>
            </a:r>
          </a:p>
          <a:p>
            <a:r>
              <a:rPr lang="en-US" sz="4000" dirty="0"/>
              <a:t>980985845822450985645894509845098094</a:t>
            </a:r>
            <a:r>
              <a:rPr lang="en-US" sz="4000" dirty="0">
                <a:solidFill>
                  <a:srgbClr val="FF0000"/>
                </a:solidFill>
              </a:rPr>
              <a:t>3</a:t>
            </a:r>
            <a:r>
              <a:rPr lang="en-US" sz="4000" dirty="0"/>
              <a:t>585</a:t>
            </a:r>
          </a:p>
          <a:p>
            <a:r>
              <a:rPr lang="en-US" sz="4000" dirty="0"/>
              <a:t>90910</a:t>
            </a:r>
            <a:r>
              <a:rPr lang="en-US" sz="4000" dirty="0">
                <a:solidFill>
                  <a:srgbClr val="FF0000"/>
                </a:solidFill>
              </a:rPr>
              <a:t>3</a:t>
            </a:r>
            <a:r>
              <a:rPr lang="en-US" sz="4000" dirty="0"/>
              <a:t>0209905959595772564675050678904567</a:t>
            </a:r>
          </a:p>
          <a:p>
            <a:r>
              <a:rPr lang="en-US" sz="4000" dirty="0"/>
              <a:t>8845789809821677654876</a:t>
            </a:r>
            <a:r>
              <a:rPr lang="en-US" sz="4000" dirty="0">
                <a:solidFill>
                  <a:srgbClr val="FF0000"/>
                </a:solidFill>
              </a:rPr>
              <a:t>3</a:t>
            </a:r>
            <a:r>
              <a:rPr lang="en-US" sz="4000" dirty="0"/>
              <a:t>64908560912949686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F57E1-45A1-2DFE-CAC1-81BD79FD720C}"/>
              </a:ext>
            </a:extLst>
          </p:cNvPr>
          <p:cNvSpPr txBox="1"/>
          <p:nvPr/>
        </p:nvSpPr>
        <p:spPr>
          <a:xfrm>
            <a:off x="584605" y="2005846"/>
            <a:ext cx="302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3’s?</a:t>
            </a:r>
          </a:p>
        </p:txBody>
      </p:sp>
    </p:spTree>
    <p:extLst>
      <p:ext uri="{BB962C8B-B14F-4D97-AF65-F5344CB8AC3E}">
        <p14:creationId xmlns:p14="http://schemas.microsoft.com/office/powerpoint/2010/main" val="1102480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45E5D-E583-4AE8-FF20-7CB8D9D84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DA5E-5AE9-AA48-64CA-537180E0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5405-0DFA-78E0-A2D8-DC70B5EB6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see 3.5 squares or 2.5 “I” shapes?</a:t>
            </a:r>
          </a:p>
          <a:p>
            <a:pPr lvl="1"/>
            <a:r>
              <a:rPr lang="en-US" dirty="0"/>
              <a:t>Probably squares!</a:t>
            </a:r>
          </a:p>
          <a:p>
            <a:r>
              <a:rPr lang="en-US" dirty="0"/>
              <a:t>Tend to prefer “closed” shapes</a:t>
            </a:r>
          </a:p>
          <a:p>
            <a:pPr lvl="1"/>
            <a:endParaRPr 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2A0F7F3-7185-4201-0347-F1891107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998913"/>
            <a:ext cx="7968476" cy="21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2A63D-ECF8-297E-63CD-5E140431B7E6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4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BCED-9EE3-5E81-DC5E-2A487B4A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B03FE-83AD-F90B-AAE2-F8596246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smallness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926B-EB5E-472C-AF87-7B3566D96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see a black cross or a white cross?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A4C8A-0EB1-D79E-EBD2-827254AD82FF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AF8162F-312C-814B-8FB6-C8AD6C3B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31" y="2593058"/>
            <a:ext cx="3975100" cy="3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0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630BB-2BCD-A77B-2C69-4CF94F8E7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E273-AC9B-197D-2CAD-7316573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smallness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F31A3-C788-F23E-2B65-277419F3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Smaller shapes are more likely to be seen as the “figure”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3FA14-585E-A8DF-825A-1201A3CF29AB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4B485C-4CF0-2ADC-D565-46A5FF8F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31" y="2593058"/>
            <a:ext cx="3975100" cy="3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178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4F616-D9E3-E8DE-5685-B2F19CBDF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F184-92A7-1B86-0314-9564CE54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smallness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5A5ED-38CC-A96F-0873-CA094D07B684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86FC2791-3649-50FA-7CB9-C8822EB5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42" y="2203966"/>
            <a:ext cx="3947716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67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4BF19-14C4-95B9-77C7-3BCA52FC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3B12-065C-0074-37AF-B2880938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Symmetry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3E5B-AE94-880E-1EC8-27D6CADF8800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E438BDEC-C280-8433-2D2B-2062BD9B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43" y="2717244"/>
            <a:ext cx="3989457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5F161-06B0-5ED6-7EF7-42CE3635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Symmetrical shapes are more likely to be seen as the “figure”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22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66AC-938A-264D-B8EA-47874601B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622D6D-9EB3-FA33-F5B6-5DD718733BCF}"/>
              </a:ext>
            </a:extLst>
          </p:cNvPr>
          <p:cNvSpPr/>
          <p:nvPr/>
        </p:nvSpPr>
        <p:spPr>
          <a:xfrm>
            <a:off x="1543050" y="2388632"/>
            <a:ext cx="8572500" cy="44818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E651D-2F75-A950-11F8-BB8CE024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Symmetry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023D3-0642-C5FD-B0D1-6C75F4012603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B400AE2-2205-E257-A29E-10BD9762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73" y="3150632"/>
            <a:ext cx="3452054" cy="317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2D0351-74DB-D1D3-1829-425F8E369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Even over the principle of smallness!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45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46CD0-A716-2E20-D8E7-E4DFBFAE7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179FAD-B515-C264-48A4-8795867D8AEF}"/>
              </a:ext>
            </a:extLst>
          </p:cNvPr>
          <p:cNvSpPr/>
          <p:nvPr/>
        </p:nvSpPr>
        <p:spPr>
          <a:xfrm>
            <a:off x="1543050" y="2388632"/>
            <a:ext cx="8572500" cy="44818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677A6-0E77-2C43-5FE8-B22D3A9B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Symmetry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05707-D173-9195-9F2C-9F1607955CC0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D3A83072-23F0-BEA9-1AFA-C2EE35FD6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73" y="3150632"/>
            <a:ext cx="3452054" cy="317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E7035-FC13-6EE9-2DF8-FB100C3CE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Did you see this shape?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4A2FE-B81F-7561-7A5A-808F943CA1F3}"/>
              </a:ext>
            </a:extLst>
          </p:cNvPr>
          <p:cNvSpPr/>
          <p:nvPr/>
        </p:nvSpPr>
        <p:spPr>
          <a:xfrm>
            <a:off x="6724650" y="2757964"/>
            <a:ext cx="2095500" cy="41000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ACC325-F507-91C1-3F44-EA5C63682603}"/>
              </a:ext>
            </a:extLst>
          </p:cNvPr>
          <p:cNvSpPr/>
          <p:nvPr/>
        </p:nvSpPr>
        <p:spPr>
          <a:xfrm>
            <a:off x="3055523" y="2446259"/>
            <a:ext cx="2095500" cy="41000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8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D70A1-72BD-2B16-940A-D3547A3FC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D17C-43B0-92A3-85BA-6307C3EE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</a:t>
            </a:r>
            <a:r>
              <a:rPr lang="en-US" dirty="0" err="1"/>
              <a:t>Surroundedness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739B-56B6-F3D2-A88D-1CAAB46FBAA1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B1D9C9-88B7-B448-FF3F-F8DAB622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Areas surrounded by another color a more likely to be seen as the figure</a:t>
            </a:r>
          </a:p>
          <a:p>
            <a:pPr lvl="1"/>
            <a:endParaRPr lang="en-US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9164F52F-D15E-9466-0C19-532F72F9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30" y="3132694"/>
            <a:ext cx="662814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15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E9CA1-1BC9-009A-C660-5C207C4E3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4837-0537-80B7-0F8A-B605B775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Continuity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E525C-594C-EFAD-3A3C-F7824237C93B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297C45-0C69-77EF-A160-9800175B6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Does a connect to b, c, or d? </a:t>
            </a:r>
          </a:p>
          <a:p>
            <a:pPr lvl="1"/>
            <a:endParaRPr lang="en-US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A1B28D0-7F81-E234-CDF9-B7A757AE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2609123"/>
            <a:ext cx="3289300" cy="38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108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EB396-AF24-2EC8-990C-3D4C783F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AF40-8E9E-B578-B6C3-3101D2B4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Continuity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43CF0-4C9B-027E-AF3F-6BECCA4805AD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F7909B-6903-77CE-8215-2F7F29D0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Does a connect to b, c, or d? </a:t>
            </a:r>
          </a:p>
          <a:p>
            <a:pPr lvl="1"/>
            <a:r>
              <a:rPr lang="en-US" dirty="0"/>
              <a:t>Prefer </a:t>
            </a:r>
            <a:r>
              <a:rPr lang="en-US" b="1" dirty="0"/>
              <a:t>smooth</a:t>
            </a:r>
            <a:r>
              <a:rPr lang="en-US" dirty="0"/>
              <a:t> continuity</a:t>
            </a:r>
          </a:p>
          <a:p>
            <a:pPr lvl="1"/>
            <a:endParaRPr lang="en-US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30DC657C-CC3E-79A5-054F-7900AB456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2974248"/>
            <a:ext cx="3289300" cy="38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2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8D1F-F400-09C7-4950-1AF818F4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084D1-C8CD-EC73-8CCC-519CF436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red-circle in the following image?</a:t>
            </a:r>
          </a:p>
        </p:txBody>
      </p:sp>
    </p:spTree>
    <p:extLst>
      <p:ext uri="{BB962C8B-B14F-4D97-AF65-F5344CB8AC3E}">
        <p14:creationId xmlns:p14="http://schemas.microsoft.com/office/powerpoint/2010/main" val="4030624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43C1-547C-E59A-59D5-BDA63B22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Continuity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FD6B3-2B24-C2B8-2667-4F59A253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6046"/>
            <a:ext cx="10818982" cy="43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8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5877B-E4F3-AE5A-CAE1-8AA069273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B1EB-AEA8-F2A4-69A4-F32C92E4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animation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63CCF-2F88-38E5-139B-08EA79B214F7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276952-E798-43C4-5F21-8AD1FB8C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Similar motions are perceived as a group!</a:t>
            </a:r>
          </a:p>
          <a:p>
            <a:pPr lvl="1"/>
            <a:endParaRPr lang="en-US" dirty="0"/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E04FAE46-1EF2-7CD8-B342-2FBE51B18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0546" y="2549961"/>
            <a:ext cx="5623403" cy="42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1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CAB2-15B7-45A0-6798-2A29DD5E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83EF-2BC4-FA78-46AC-A703DAF7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Principles: Continuity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AEBE7-9963-89B5-E698-B57412BFCBD8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1B8DFC-58A7-B377-6ED8-ACCE2AF65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Continuity is very important for motion!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60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3DD1-0936-8626-EA8C-E007471E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D306-655F-1569-0A06-FD1036CB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continuity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F07AF-9EAB-C429-1AA0-11D521DA39A6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E620D-EEA6-DF44-B00A-3C04D097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690688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39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58799-3617-D2F1-A78E-81B6DC43F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654E4-28B5-B0B9-7D33-4AF32CA9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Presence of continuity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31F13-E425-57AA-B7DC-7FED14FCBC33}"/>
              </a:ext>
            </a:extLst>
          </p:cNvPr>
          <p:cNvSpPr txBox="1"/>
          <p:nvPr/>
        </p:nvSpPr>
        <p:spPr>
          <a:xfrm>
            <a:off x="76962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4064C-7F76-0D93-9FC3-2D19E70A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42" y="1690688"/>
            <a:ext cx="6402916" cy="4802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929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DBB7-FAFA-020D-BAF4-A2DAB72B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Perceiving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54B7-4190-6B39-13BE-64ABA7EC6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Motion perceived at about 10 fps</a:t>
            </a:r>
          </a:p>
          <a:p>
            <a:pPr lvl="1"/>
            <a:r>
              <a:rPr lang="en-US" dirty="0"/>
              <a:t>Need at least 20-30 fps for </a:t>
            </a:r>
            <a:r>
              <a:rPr lang="en-US" i="1" dirty="0"/>
              <a:t>smoothness</a:t>
            </a:r>
            <a:endParaRPr lang="en-US" dirty="0"/>
          </a:p>
        </p:txBody>
      </p:sp>
      <p:pic>
        <p:nvPicPr>
          <p:cNvPr id="14340" name="Picture 4" descr="image">
            <a:extLst>
              <a:ext uri="{FF2B5EF4-FFF2-40B4-BE49-F238E27FC236}">
                <a16:creationId xmlns:a16="http://schemas.microsoft.com/office/drawing/2014/main" id="{C0B5D028-E358-B310-63B5-BA73CD98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986088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">
            <a:extLst>
              <a:ext uri="{FF2B5EF4-FFF2-40B4-BE49-F238E27FC236}">
                <a16:creationId xmlns:a16="http://schemas.microsoft.com/office/drawing/2014/main" id="{D119786F-8318-DCB6-725C-5A7FB13B0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2986088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">
            <a:extLst>
              <a:ext uri="{FF2B5EF4-FFF2-40B4-BE49-F238E27FC236}">
                <a16:creationId xmlns:a16="http://schemas.microsoft.com/office/drawing/2014/main" id="{E98BD11B-5180-D111-240B-B95CD5189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50" y="281305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02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BEC4-0F14-E287-7A7C-FE8C952E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092BC-6DCD-512C-515D-87283B2D6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limited in our ability to track uncorrelated motion</a:t>
            </a:r>
          </a:p>
          <a:p>
            <a:pPr lvl="1"/>
            <a:r>
              <a:rPr lang="en-US" dirty="0"/>
              <a:t>About 4 objects is the limit</a:t>
            </a:r>
          </a:p>
        </p:txBody>
      </p:sp>
      <p:pic>
        <p:nvPicPr>
          <p:cNvPr id="4" name="MOT-Occ-baseline">
            <a:hlinkClick r:id="" action="ppaction://media"/>
            <a:extLst>
              <a:ext uri="{FF2B5EF4-FFF2-40B4-BE49-F238E27FC236}">
                <a16:creationId xmlns:a16="http://schemas.microsoft.com/office/drawing/2014/main" id="{469C4235-DBD0-802F-1719-75D04B253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4363" y="2893221"/>
            <a:ext cx="5208587" cy="39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14D0C-8564-8EF7-6081-67698FB2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7E6F-DDBE-8AAF-82BA-B3C52D7E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E3F77-0D91-EC23-DBE0-979BF4419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usually deal with occlusion</a:t>
            </a:r>
          </a:p>
        </p:txBody>
      </p:sp>
      <p:pic>
        <p:nvPicPr>
          <p:cNvPr id="5" name="MOT-Occ-occlusion">
            <a:hlinkClick r:id="" action="ppaction://media"/>
            <a:extLst>
              <a:ext uri="{FF2B5EF4-FFF2-40B4-BE49-F238E27FC236}">
                <a16:creationId xmlns:a16="http://schemas.microsoft.com/office/drawing/2014/main" id="{7443426E-3D48-56F7-D676-554AF7AB4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9108" y="2887662"/>
            <a:ext cx="5293784" cy="39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A43F4-C4E0-232D-4589-B4B5FB861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A3C5-5E4B-576E-E508-4ED5070C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9555E-698F-FE1B-B96C-FD7DF439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virtual occlusion</a:t>
            </a:r>
          </a:p>
        </p:txBody>
      </p:sp>
      <p:pic>
        <p:nvPicPr>
          <p:cNvPr id="4" name="MOT-Occ-virtOcc">
            <a:hlinkClick r:id="" action="ppaction://media"/>
            <a:extLst>
              <a:ext uri="{FF2B5EF4-FFF2-40B4-BE49-F238E27FC236}">
                <a16:creationId xmlns:a16="http://schemas.microsoft.com/office/drawing/2014/main" id="{857D2D9D-9CE8-288B-C239-26E58B19AB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108" y="2436812"/>
            <a:ext cx="58017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9A8B-356E-5CF0-14E3-3674E6136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A61C-6B18-D266-2212-1A1341FD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31083-AFCF-8E8C-3A64-D53B13EDD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animations make this much harder</a:t>
            </a:r>
          </a:p>
        </p:txBody>
      </p:sp>
      <p:pic>
        <p:nvPicPr>
          <p:cNvPr id="5" name="MOT-Occ-implosion">
            <a:hlinkClick r:id="" action="ppaction://media"/>
            <a:extLst>
              <a:ext uri="{FF2B5EF4-FFF2-40B4-BE49-F238E27FC236}">
                <a16:creationId xmlns:a16="http://schemas.microsoft.com/office/drawing/2014/main" id="{4341D29E-4400-9880-A6C2-883D19BF7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3833" y="2444750"/>
            <a:ext cx="5884333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B933-F385-0B08-1159-1D283A49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533CBC-709D-D20E-56B3-7D74E3D4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968" y="2176328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105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7A762-7D42-9CD5-76C9-ED1C5AEBD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8661-103D-1083-97BF-FCF34812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78DC5-8490-FBA1-2825-DEBE9315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Hard-wired to infer causality from motion</a:t>
            </a:r>
          </a:p>
        </p:txBody>
      </p:sp>
      <p:pic>
        <p:nvPicPr>
          <p:cNvPr id="4" name="Causality-Basics-launching">
            <a:hlinkClick r:id="" action="ppaction://media"/>
            <a:extLst>
              <a:ext uri="{FF2B5EF4-FFF2-40B4-BE49-F238E27FC236}">
                <a16:creationId xmlns:a16="http://schemas.microsoft.com/office/drawing/2014/main" id="{E7E868F7-70F2-8728-BD39-4629F77AC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6450" y="3258563"/>
            <a:ext cx="8128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773F4-B0FC-2ED8-1804-9EE38634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1CC1-826D-D7BA-9FD1-8121B748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F4EB-EE59-1178-DBE2-09ACD72C3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Hard-wired to infer causality from motion</a:t>
            </a:r>
          </a:p>
        </p:txBody>
      </p:sp>
      <p:pic>
        <p:nvPicPr>
          <p:cNvPr id="5" name="Causality-Basics-temporalGap">
            <a:hlinkClick r:id="" action="ppaction://media"/>
            <a:extLst>
              <a:ext uri="{FF2B5EF4-FFF2-40B4-BE49-F238E27FC236}">
                <a16:creationId xmlns:a16="http://schemas.microsoft.com/office/drawing/2014/main" id="{C003A040-2622-1BAB-448A-F591405EEF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2590" y="3429000"/>
            <a:ext cx="8128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773F4-B0FC-2ED8-1804-9EE38634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1CC1-826D-D7BA-9FD1-8121B748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1E153-9A8F-89BC-C6D1-1B226607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F78E0-8618-E2E1-5BD4-D11C4D47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12" y="1825625"/>
            <a:ext cx="5885775" cy="47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8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4CDF-9470-8618-D947-1F329734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</a:t>
            </a:r>
          </a:p>
        </p:txBody>
      </p:sp>
      <p:pic>
        <p:nvPicPr>
          <p:cNvPr id="5" name="Heider &amp; Simmel [1944].ia">
            <a:hlinkClick r:id="" action="ppaction://media"/>
            <a:extLst>
              <a:ext uri="{FF2B5EF4-FFF2-40B4-BE49-F238E27FC236}">
                <a16:creationId xmlns:a16="http://schemas.microsoft.com/office/drawing/2014/main" id="{05E525F9-6B13-EC12-E538-E324FE6DC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5657" y="2023353"/>
            <a:ext cx="7320686" cy="41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1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65ED-DC92-8721-8AAE-FD1A246F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92B2-5CE2-74BA-8C50-F57AEA3E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D5AA4-93CD-8062-6D8F-EC8BBA6E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67481" cy="60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31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0ACF6-6978-ABF3-12E8-AC76446F5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DCAA-09AD-112F-31BC-D7D726A0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principles (Heer)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1C6C-FC72-CA22-1B00-2CEA7397D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Don’t change aesthetic mappings or scales if possible</a:t>
            </a:r>
          </a:p>
          <a:p>
            <a:r>
              <a:rPr lang="en-US" dirty="0"/>
              <a:t>Respect correspondence, geometries should always represent the same observation</a:t>
            </a:r>
          </a:p>
          <a:p>
            <a:r>
              <a:rPr lang="en-US" dirty="0"/>
              <a:t>Minimize occlusion</a:t>
            </a:r>
          </a:p>
          <a:p>
            <a:r>
              <a:rPr lang="en-US" dirty="0"/>
              <a:t>Maintain </a:t>
            </a:r>
            <a:r>
              <a:rPr lang="en-US" dirty="0" err="1"/>
              <a:t>vaild</a:t>
            </a:r>
            <a:r>
              <a:rPr lang="en-US" dirty="0"/>
              <a:t> data graphics during transitions</a:t>
            </a:r>
          </a:p>
          <a:p>
            <a:r>
              <a:rPr lang="en-US" dirty="0"/>
              <a:t>Use simple transitions</a:t>
            </a:r>
          </a:p>
          <a:p>
            <a:r>
              <a:rPr lang="en-US" dirty="0"/>
              <a:t>Use staging for complex transitions</a:t>
            </a:r>
          </a:p>
          <a:p>
            <a:r>
              <a:rPr lang="en-US" dirty="0"/>
              <a:t>Group similar transitions</a:t>
            </a:r>
          </a:p>
          <a:p>
            <a:r>
              <a:rPr lang="en-US" dirty="0"/>
              <a:t>Different operators should have distinct animations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2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CC84F-B2BB-45BE-3149-5F32679CF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87AC-0027-5615-73BF-B02B4234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57E63-0F85-4DBA-C512-F54ECAAD6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red-circle in the following image?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5298B4-EEB3-2A20-E639-2D6F9DAF0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752" y="3072647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C88CDF-0D19-16E4-4E16-BB9ECDBCD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74" y="3072647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31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0733E-CB9E-8332-DABC-31B506793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9138-57D1-424F-7567-DEBB6293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DF598-1A81-A8B1-DB84-1287EE366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red-circle in the following image?</a:t>
            </a:r>
          </a:p>
        </p:txBody>
      </p:sp>
    </p:spTree>
    <p:extLst>
      <p:ext uri="{BB962C8B-B14F-4D97-AF65-F5344CB8AC3E}">
        <p14:creationId xmlns:p14="http://schemas.microsoft.com/office/powerpoint/2010/main" val="202963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27F3D-D292-FA97-1CD5-B2A6DB50A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25E2-A1C7-F21F-D58F-73693267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F1ACF-DB34-7EAF-F8C9-763A0A3F0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B746ABF-ACC7-AD92-B366-DADB23167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99" y="2176327"/>
            <a:ext cx="3396172" cy="3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1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DF07C-38D0-73AB-F221-35DD2F3D5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9FEA-2D42-8CC9-3A8E-4E004A79C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1EC35-607C-4A13-E065-3152888A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red-circle in the following image?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38A232-1430-EC45-5E00-C5EF03A9A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19" y="3268663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F138D2-5F0A-A9D9-41CD-16577F354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258" y="3268663"/>
            <a:ext cx="2959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56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730</Words>
  <Application>Microsoft Macintosh PowerPoint</Application>
  <PresentationFormat>Widescreen</PresentationFormat>
  <Paragraphs>137</Paragraphs>
  <Slides>55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Aptos</vt:lpstr>
      <vt:lpstr>Aptos Display</vt:lpstr>
      <vt:lpstr>Arial</vt:lpstr>
      <vt:lpstr>Verdana</vt:lpstr>
      <vt:lpstr>Office Theme</vt:lpstr>
      <vt:lpstr>Perception and Animation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processing</vt:lpstr>
      <vt:lpstr>Pre-attentive feature hierarchies</vt:lpstr>
      <vt:lpstr>What about animation?</vt:lpstr>
      <vt:lpstr>Gestalt Principles</vt:lpstr>
      <vt:lpstr>Gestalt Principles: figure-ground</vt:lpstr>
      <vt:lpstr>Gestalt Principles: proximity</vt:lpstr>
      <vt:lpstr>Gestalt Principles: proximity</vt:lpstr>
      <vt:lpstr>Gestalt Principles: proximity</vt:lpstr>
      <vt:lpstr>Gestalt Principles: proximity</vt:lpstr>
      <vt:lpstr>Gestalt Principles: proximity</vt:lpstr>
      <vt:lpstr>Gestalt Principles: proximity</vt:lpstr>
      <vt:lpstr>Gestalt Principles: similarity</vt:lpstr>
      <vt:lpstr>Gestalt Principles: similarity</vt:lpstr>
      <vt:lpstr>Gestalt Principles: closure</vt:lpstr>
      <vt:lpstr>Gestalt Principles: closure</vt:lpstr>
      <vt:lpstr>Gestalt Principles: smallness</vt:lpstr>
      <vt:lpstr>Gestalt Principles: smallness</vt:lpstr>
      <vt:lpstr>Gestalt Principles: smallness</vt:lpstr>
      <vt:lpstr>Gestalt Principles: Symmetry</vt:lpstr>
      <vt:lpstr>Gestalt Principles: Symmetry</vt:lpstr>
      <vt:lpstr>Gestalt Principles: Symmetry</vt:lpstr>
      <vt:lpstr>Gestalt Principles: Surroundedness</vt:lpstr>
      <vt:lpstr>Gestalt Principles: Continuity</vt:lpstr>
      <vt:lpstr>Gestalt Principles: Continuity</vt:lpstr>
      <vt:lpstr>Gestalt Principles: Continuity</vt:lpstr>
      <vt:lpstr>Gestalt Principles: animation</vt:lpstr>
      <vt:lpstr>Gestalt Principles: Continuity</vt:lpstr>
      <vt:lpstr>Lack of continuity</vt:lpstr>
      <vt:lpstr>Presence of continuity</vt:lpstr>
      <vt:lpstr>Perceiving animation</vt:lpstr>
      <vt:lpstr>Tracking motion</vt:lpstr>
      <vt:lpstr>Tracking motion</vt:lpstr>
      <vt:lpstr>Tracking motion</vt:lpstr>
      <vt:lpstr>Tracking motion</vt:lpstr>
      <vt:lpstr>Causality</vt:lpstr>
      <vt:lpstr>Causality</vt:lpstr>
      <vt:lpstr>Causality</vt:lpstr>
      <vt:lpstr>Storytelling</vt:lpstr>
      <vt:lpstr>PowerPoint Presentation</vt:lpstr>
      <vt:lpstr>Animation principles (Heer)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Hope</dc:creator>
  <cp:lastModifiedBy>Gabriel Hope</cp:lastModifiedBy>
  <cp:revision>1</cp:revision>
  <dcterms:created xsi:type="dcterms:W3CDTF">2024-11-17T17:47:21Z</dcterms:created>
  <dcterms:modified xsi:type="dcterms:W3CDTF">2024-11-18T18:44:56Z</dcterms:modified>
</cp:coreProperties>
</file>